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66" r:id="rId4"/>
    <p:sldId id="267" r:id="rId5"/>
    <p:sldId id="268" r:id="rId6"/>
    <p:sldId id="269" r:id="rId7"/>
    <p:sldId id="265" r:id="rId8"/>
    <p:sldId id="263" r:id="rId9"/>
    <p:sldId id="262" r:id="rId10"/>
    <p:sldId id="258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F89C"/>
    <a:srgbClr val="D2F0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>
        <p:scale>
          <a:sx n="66" d="100"/>
          <a:sy n="66" d="100"/>
        </p:scale>
        <p:origin x="1320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1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39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9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10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72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24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12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719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007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44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94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92D050"/>
            </a:gs>
            <a:gs pos="83000">
              <a:srgbClr val="A5F89C"/>
            </a:gs>
            <a:gs pos="100000">
              <a:srgbClr val="00B05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2/23/2022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99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D5FA07-E556-42F0-A9F2-6903D324BE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1982" y="3530770"/>
            <a:ext cx="5996628" cy="2226076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4400" dirty="0">
                <a:latin typeface="Avenir Next LT Pro" panose="020B0504020202020204" pitchFamily="34" charset="0"/>
              </a:rPr>
              <a:t>Suivi du projet</a:t>
            </a:r>
            <a:br>
              <a:rPr lang="fr-FR" sz="5000" dirty="0"/>
            </a:br>
            <a:r>
              <a:rPr lang="fr-FR" sz="5000" dirty="0"/>
              <a:t>Application mobile « </a:t>
            </a:r>
            <a:r>
              <a:rPr lang="fr-FR" sz="4400" dirty="0"/>
              <a:t>Tourisme à Metz »</a:t>
            </a:r>
            <a:endParaRPr lang="fr-FR" sz="5000" dirty="0"/>
          </a:p>
        </p:txBody>
      </p:sp>
      <p:grpSp>
        <p:nvGrpSpPr>
          <p:cNvPr id="13" name="Bottom Right">
            <a:extLst>
              <a:ext uri="{FF2B5EF4-FFF2-40B4-BE49-F238E27FC236}">
                <a16:creationId xmlns:a16="http://schemas.microsoft.com/office/drawing/2014/main" id="{FD57FA8A-6F6A-4738-A4C4-A1CA44170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22FA65-4717-473D-935C-1E9703E21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5" name="Graphic 157">
              <a:extLst>
                <a:ext uri="{FF2B5EF4-FFF2-40B4-BE49-F238E27FC236}">
                  <a16:creationId xmlns:a16="http://schemas.microsoft.com/office/drawing/2014/main" id="{0481A62F-BE87-4513-97B2-027784C6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F00486A8-7935-4814-A88E-8AB9135699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1D5DFA27-8F9C-4DAD-841C-EC15FDFDF9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BD0BA0A-7296-4EF5-8B4C-9644798AB6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5F1A67E-7F6A-4D1C-9630-CEA191C725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E1300E6-8909-46D4-80E7-2122D24D3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E4C708C-5388-41A0-984B-3698E2B9EB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95D7DAE6-94E0-4A1D-92A3-7D751872B7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F513D8C-ECEE-40F4-99D3-6C744A1E9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2DDD5D1-9CA6-4F4E-A353-AD5CD3D9DB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17" r="-2" b="18726"/>
          <a:stretch/>
        </p:blipFill>
        <p:spPr>
          <a:xfrm>
            <a:off x="455890" y="-377466"/>
            <a:ext cx="11084189" cy="3854020"/>
          </a:xfrm>
          <a:custGeom>
            <a:avLst/>
            <a:gdLst/>
            <a:ahLst/>
            <a:cxnLst/>
            <a:rect l="l" t="t" r="r" b="b"/>
            <a:pathLst>
              <a:path w="11084189" h="3854030">
                <a:moveTo>
                  <a:pt x="0" y="0"/>
                </a:moveTo>
                <a:lnTo>
                  <a:pt x="11084189" y="0"/>
                </a:lnTo>
                <a:lnTo>
                  <a:pt x="11061525" y="105743"/>
                </a:lnTo>
                <a:cubicBezTo>
                  <a:pt x="10536186" y="2244886"/>
                  <a:pt x="8264668" y="3854030"/>
                  <a:pt x="5542094" y="3854030"/>
                </a:cubicBezTo>
                <a:cubicBezTo>
                  <a:pt x="2819520" y="3854030"/>
                  <a:pt x="548002" y="2244886"/>
                  <a:pt x="22663" y="105743"/>
                </a:cubicBezTo>
                <a:close/>
              </a:path>
            </a:pathLst>
          </a:custGeom>
        </p:spPr>
      </p:pic>
      <p:grpSp>
        <p:nvGrpSpPr>
          <p:cNvPr id="25" name="Top Left">
            <a:extLst>
              <a:ext uri="{FF2B5EF4-FFF2-40B4-BE49-F238E27FC236}">
                <a16:creationId xmlns:a16="http://schemas.microsoft.com/office/drawing/2014/main" id="{FA83938A-824D-4A58-A16F-424E25498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B7029D1-A024-479E-8B61-B6C59454B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D14A3F6-E603-4A77-BE8B-52A8CC119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3BABB92-B7C9-439B-A407-C26CAC92F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3806CE1-04AF-4087-986A-DBEB74501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73482B9-3ACD-4DBF-BF7A-865B7BBD1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BF72E41-C373-4050-A899-B9FDE5113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B521439-93BF-4D49-9EB4-9FA798186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4" name="Cross">
            <a:extLst>
              <a:ext uri="{FF2B5EF4-FFF2-40B4-BE49-F238E27FC236}">
                <a16:creationId xmlns:a16="http://schemas.microsoft.com/office/drawing/2014/main" id="{8593C7C3-23A8-4377-B2A6-0AA4120CF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" y="553414"/>
            <a:ext cx="118872" cy="118872"/>
            <a:chOff x="1175347" y="3733800"/>
            <a:chExt cx="118872" cy="118872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DF09466-D21B-48B6-B71E-2E3DC7068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E19A168-D974-4872-8F82-BDB7121D1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8" name="Cross">
            <a:extLst>
              <a:ext uri="{FF2B5EF4-FFF2-40B4-BE49-F238E27FC236}">
                <a16:creationId xmlns:a16="http://schemas.microsoft.com/office/drawing/2014/main" id="{B531CCBB-545A-412B-89AF-AEB3068A7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4400" y="705814"/>
            <a:ext cx="118872" cy="118872"/>
            <a:chOff x="1175347" y="3733800"/>
            <a:chExt cx="118872" cy="118872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8FD4C8-4A36-4CB1-9391-65AA566FF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FC3684-0929-46EE-A97F-3BEE86C8F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" name="Sous-titre 2">
            <a:extLst>
              <a:ext uri="{FF2B5EF4-FFF2-40B4-BE49-F238E27FC236}">
                <a16:creationId xmlns:a16="http://schemas.microsoft.com/office/drawing/2014/main" id="{A08CE4D1-994C-4C15-9FD0-4C4F4A503D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63062" y="289041"/>
            <a:ext cx="3997745" cy="2228758"/>
          </a:xfrm>
        </p:spPr>
        <p:txBody>
          <a:bodyPr anchor="ctr">
            <a:normAutofit/>
          </a:bodyPr>
          <a:lstStyle/>
          <a:p>
            <a:r>
              <a:rPr lang="fr-FR" sz="6600" b="1" dirty="0">
                <a:solidFill>
                  <a:schemeClr val="bg1"/>
                </a:solidFill>
              </a:rPr>
              <a:t>Jour 4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D41AAA7-E164-4E82-AE9E-2ADCCC451DA1}"/>
              </a:ext>
            </a:extLst>
          </p:cNvPr>
          <p:cNvSpPr txBox="1"/>
          <p:nvPr/>
        </p:nvSpPr>
        <p:spPr>
          <a:xfrm>
            <a:off x="2209800" y="6522758"/>
            <a:ext cx="12188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MILON Jean-Baptiste           MOHR Nathan           PICARD Ryan           GINEPRO Rémi             STANCATO Clément</a:t>
            </a:r>
          </a:p>
        </p:txBody>
      </p:sp>
      <p:pic>
        <p:nvPicPr>
          <p:cNvPr id="37" name="Image 3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852A4C5-AC59-41A7-8C75-30C91EFB1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688" y="5826817"/>
            <a:ext cx="2520816" cy="47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861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7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Bottom Right">
            <a:extLst>
              <a:ext uri="{FF2B5EF4-FFF2-40B4-BE49-F238E27FC236}">
                <a16:creationId xmlns:a16="http://schemas.microsoft.com/office/drawing/2014/main" id="{FD57FA8A-6F6A-4738-A4C4-A1CA44170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22FA65-4717-473D-935C-1E9703E21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15" name="Graphic 157">
              <a:extLst>
                <a:ext uri="{FF2B5EF4-FFF2-40B4-BE49-F238E27FC236}">
                  <a16:creationId xmlns:a16="http://schemas.microsoft.com/office/drawing/2014/main" id="{0481A62F-BE87-4513-97B2-027784C6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F00486A8-7935-4814-A88E-8AB9135699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1D5DFA27-8F9C-4DAD-841C-EC15FDFDF9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BD0BA0A-7296-4EF5-8B4C-9644798AB6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5F1A67E-7F6A-4D1C-9630-CEA191C725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E1300E6-8909-46D4-80E7-2122D24D35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E4C708C-5388-41A0-984B-3698E2B9EB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95D7DAE6-94E0-4A1D-92A3-7D751872B7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F513D8C-ECEE-40F4-99D3-6C744A1E9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2" name="Image 41">
            <a:extLst>
              <a:ext uri="{FF2B5EF4-FFF2-40B4-BE49-F238E27FC236}">
                <a16:creationId xmlns:a16="http://schemas.microsoft.com/office/drawing/2014/main" id="{1F03E77C-9EE0-4A82-BA15-2A0ED7F7A6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14433">
            <a:off x="8109289" y="2046452"/>
            <a:ext cx="2609998" cy="26099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2DDD5D1-9CA6-4F4E-A353-AD5CD3D9DB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17" r="-2" b="18726"/>
          <a:stretch/>
        </p:blipFill>
        <p:spPr>
          <a:xfrm rot="10800000">
            <a:off x="534206" y="3628328"/>
            <a:ext cx="11084189" cy="3854020"/>
          </a:xfrm>
          <a:custGeom>
            <a:avLst/>
            <a:gdLst/>
            <a:ahLst/>
            <a:cxnLst/>
            <a:rect l="l" t="t" r="r" b="b"/>
            <a:pathLst>
              <a:path w="11084189" h="3854030">
                <a:moveTo>
                  <a:pt x="0" y="0"/>
                </a:moveTo>
                <a:lnTo>
                  <a:pt x="11084189" y="0"/>
                </a:lnTo>
                <a:lnTo>
                  <a:pt x="11061525" y="105743"/>
                </a:lnTo>
                <a:cubicBezTo>
                  <a:pt x="10536186" y="2244886"/>
                  <a:pt x="8264668" y="3854030"/>
                  <a:pt x="5542094" y="3854030"/>
                </a:cubicBezTo>
                <a:cubicBezTo>
                  <a:pt x="2819520" y="3854030"/>
                  <a:pt x="548002" y="2244886"/>
                  <a:pt x="22663" y="105743"/>
                </a:cubicBezTo>
                <a:close/>
              </a:path>
            </a:pathLst>
          </a:custGeom>
        </p:spPr>
      </p:pic>
      <p:grpSp>
        <p:nvGrpSpPr>
          <p:cNvPr id="25" name="Top Left">
            <a:extLst>
              <a:ext uri="{FF2B5EF4-FFF2-40B4-BE49-F238E27FC236}">
                <a16:creationId xmlns:a16="http://schemas.microsoft.com/office/drawing/2014/main" id="{FA83938A-824D-4A58-A16F-424E25498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10849" y="15178"/>
            <a:chExt cx="2198951" cy="3331254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B7029D1-A024-479E-8B61-B6C59454B1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D14A3F6-E603-4A77-BE8B-52A8CC119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3BABB92-B7C9-439B-A407-C26CAC92F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3806CE1-04AF-4087-986A-DBEB74501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73482B9-3ACD-4DBF-BF7A-865B7BBD1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BF72E41-C373-4050-A899-B9FDE5113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B521439-93BF-4D49-9EB4-9FA798186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4" name="Cross">
            <a:extLst>
              <a:ext uri="{FF2B5EF4-FFF2-40B4-BE49-F238E27FC236}">
                <a16:creationId xmlns:a16="http://schemas.microsoft.com/office/drawing/2014/main" id="{8593C7C3-23A8-4377-B2A6-0AA4120CF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" y="553414"/>
            <a:ext cx="118872" cy="118872"/>
            <a:chOff x="1175347" y="3733800"/>
            <a:chExt cx="118872" cy="118872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DF09466-D21B-48B6-B71E-2E3DC7068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E19A168-D974-4872-8F82-BDB7121D1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8" name="Cross">
            <a:extLst>
              <a:ext uri="{FF2B5EF4-FFF2-40B4-BE49-F238E27FC236}">
                <a16:creationId xmlns:a16="http://schemas.microsoft.com/office/drawing/2014/main" id="{B531CCBB-545A-412B-89AF-AEB3068A7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4400" y="705814"/>
            <a:ext cx="118872" cy="118872"/>
            <a:chOff x="1175347" y="3733800"/>
            <a:chExt cx="118872" cy="118872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8FD4C8-4A36-4CB1-9391-65AA566FF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FC3684-0929-46EE-A97F-3BEE86C8F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" name="Sous-titre 2">
            <a:extLst>
              <a:ext uri="{FF2B5EF4-FFF2-40B4-BE49-F238E27FC236}">
                <a16:creationId xmlns:a16="http://schemas.microsoft.com/office/drawing/2014/main" id="{A08CE4D1-994C-4C15-9FD0-4C4F4A503D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7021" y="4458403"/>
            <a:ext cx="7096777" cy="2228758"/>
          </a:xfrm>
        </p:spPr>
        <p:txBody>
          <a:bodyPr anchor="ctr">
            <a:normAutofit fontScale="92500"/>
          </a:bodyPr>
          <a:lstStyle/>
          <a:p>
            <a:r>
              <a:rPr lang="fr-FR" sz="6600" b="1" dirty="0">
                <a:solidFill>
                  <a:schemeClr val="bg1"/>
                </a:solidFill>
              </a:rPr>
              <a:t>Début du Jour 4…</a:t>
            </a:r>
          </a:p>
          <a:p>
            <a:r>
              <a:rPr lang="fr-FR" sz="3200" b="1" dirty="0">
                <a:solidFill>
                  <a:schemeClr val="bg1"/>
                </a:solidFill>
              </a:rPr>
              <a:t>Merci de votre attention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D41AAA7-E164-4E82-AE9E-2ADCCC451DA1}"/>
              </a:ext>
            </a:extLst>
          </p:cNvPr>
          <p:cNvSpPr txBox="1"/>
          <p:nvPr/>
        </p:nvSpPr>
        <p:spPr>
          <a:xfrm>
            <a:off x="2229194" y="32339"/>
            <a:ext cx="7983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MILON Jean-Baptiste           MOHR Nathan           PICARD Ryan           GINEPRO Rémi             STANCATO Clément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30E3A238-E568-42A4-8CD4-544DBBA641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086" y="1231473"/>
            <a:ext cx="2438095" cy="2438095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CD8595AE-8F47-4A2F-A88D-CE932083A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82845">
            <a:off x="1645198" y="2177794"/>
            <a:ext cx="2197615" cy="2197615"/>
          </a:xfrm>
          <a:prstGeom prst="rect">
            <a:avLst/>
          </a:prstGeom>
        </p:spPr>
      </p:pic>
      <p:pic>
        <p:nvPicPr>
          <p:cNvPr id="43" name="Image 42" descr="Une image contenant texte&#10;&#10;Description générée automatiquement">
            <a:extLst>
              <a:ext uri="{FF2B5EF4-FFF2-40B4-BE49-F238E27FC236}">
                <a16:creationId xmlns:a16="http://schemas.microsoft.com/office/drawing/2014/main" id="{1A066D7E-6595-4159-9D87-C1FCB997A8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698" y="309338"/>
            <a:ext cx="2520816" cy="47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27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FC280B3D-FC68-4DDC-950C-506B5C683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0" y="-3087"/>
            <a:chExt cx="7921775" cy="6887020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EA2AE61-06D9-484D-8DD1-BACA157CCA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0919" y="61392"/>
              <a:ext cx="4450856" cy="6822541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274" y="1582560"/>
              <a:ext cx="4133888" cy="5301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CCB55F8-F950-431F-9B90-688950D9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087"/>
              <a:ext cx="17103" cy="17103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7D0AA11-2E4E-479C-B953-547285E72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087"/>
              <a:ext cx="17103" cy="17103"/>
            </a:xfrm>
            <a:custGeom>
              <a:avLst/>
              <a:gdLst/>
              <a:ahLst/>
              <a:cxnLst/>
              <a:rect l="l" t="t" r="r" b="b"/>
              <a:pathLst>
                <a:path w="9525" h="9525"/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0D86C66-EDF0-4ABB-87F4-A2882A2E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931" y="3518322"/>
              <a:ext cx="2880722" cy="3317378"/>
            </a:xfrm>
            <a:custGeom>
              <a:avLst/>
              <a:gdLst>
                <a:gd name="connsiteX0" fmla="*/ 1604296 w 1604295"/>
                <a:gd name="connsiteY0" fmla="*/ 1847472 h 1847472"/>
                <a:gd name="connsiteX1" fmla="*/ 1517809 w 1604295"/>
                <a:gd name="connsiteY1" fmla="*/ 1544292 h 1847472"/>
                <a:gd name="connsiteX2" fmla="*/ 1394841 w 1604295"/>
                <a:gd name="connsiteY2" fmla="*/ 1183771 h 1847472"/>
                <a:gd name="connsiteX3" fmla="*/ 1318355 w 1604295"/>
                <a:gd name="connsiteY3" fmla="*/ 695233 h 1847472"/>
                <a:gd name="connsiteX4" fmla="*/ 1359884 w 1604295"/>
                <a:gd name="connsiteY4" fmla="*/ 397863 h 1847472"/>
                <a:gd name="connsiteX5" fmla="*/ 1359884 w 1604295"/>
                <a:gd name="connsiteY5" fmla="*/ 236700 h 1847472"/>
                <a:gd name="connsiteX6" fmla="*/ 1351598 w 1604295"/>
                <a:gd name="connsiteY6" fmla="*/ 67250 h 1847472"/>
                <a:gd name="connsiteX7" fmla="*/ 1316641 w 1604295"/>
                <a:gd name="connsiteY7" fmla="*/ 10767 h 1847472"/>
                <a:gd name="connsiteX8" fmla="*/ 1195292 w 1604295"/>
                <a:gd name="connsiteY8" fmla="*/ 34008 h 1847472"/>
                <a:gd name="connsiteX9" fmla="*/ 1005745 w 1604295"/>
                <a:gd name="connsiteY9" fmla="*/ 254988 h 1847472"/>
                <a:gd name="connsiteX10" fmla="*/ 763048 w 1604295"/>
                <a:gd name="connsiteY10" fmla="*/ 587315 h 1847472"/>
                <a:gd name="connsiteX11" fmla="*/ 548640 w 1604295"/>
                <a:gd name="connsiteY11" fmla="*/ 861444 h 1847472"/>
                <a:gd name="connsiteX12" fmla="*/ 328803 w 1604295"/>
                <a:gd name="connsiteY12" fmla="*/ 1145480 h 1847472"/>
                <a:gd name="connsiteX13" fmla="*/ 0 w 1604295"/>
                <a:gd name="connsiteY13" fmla="*/ 1607157 h 184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4295" h="1847472">
                  <a:moveTo>
                    <a:pt x="1604296" y="1847472"/>
                  </a:moveTo>
                  <a:cubicBezTo>
                    <a:pt x="1573721" y="1753270"/>
                    <a:pt x="1548479" y="1638399"/>
                    <a:pt x="1517809" y="1544292"/>
                  </a:cubicBezTo>
                  <a:cubicBezTo>
                    <a:pt x="1478471" y="1423515"/>
                    <a:pt x="1432846" y="1304929"/>
                    <a:pt x="1394841" y="1183771"/>
                  </a:cubicBezTo>
                  <a:cubicBezTo>
                    <a:pt x="1345025" y="1024893"/>
                    <a:pt x="1305497" y="860778"/>
                    <a:pt x="1318355" y="695233"/>
                  </a:cubicBezTo>
                  <a:cubicBezTo>
                    <a:pt x="1326071" y="595316"/>
                    <a:pt x="1353312" y="497780"/>
                    <a:pt x="1359884" y="397863"/>
                  </a:cubicBezTo>
                  <a:cubicBezTo>
                    <a:pt x="1363409" y="344237"/>
                    <a:pt x="1359503" y="290421"/>
                    <a:pt x="1359884" y="236700"/>
                  </a:cubicBezTo>
                  <a:cubicBezTo>
                    <a:pt x="1360265" y="179740"/>
                    <a:pt x="1366076" y="122114"/>
                    <a:pt x="1351598" y="67250"/>
                  </a:cubicBezTo>
                  <a:cubicBezTo>
                    <a:pt x="1345692" y="44866"/>
                    <a:pt x="1335691" y="23530"/>
                    <a:pt x="1316641" y="10767"/>
                  </a:cubicBezTo>
                  <a:cubicBezTo>
                    <a:pt x="1279874" y="-13998"/>
                    <a:pt x="1233202" y="8290"/>
                    <a:pt x="1195292" y="34008"/>
                  </a:cubicBezTo>
                  <a:cubicBezTo>
                    <a:pt x="1114330" y="89062"/>
                    <a:pt x="1060990" y="173644"/>
                    <a:pt x="1005745" y="254988"/>
                  </a:cubicBezTo>
                  <a:cubicBezTo>
                    <a:pt x="928688" y="368526"/>
                    <a:pt x="847058" y="478825"/>
                    <a:pt x="763048" y="587315"/>
                  </a:cubicBezTo>
                  <a:cubicBezTo>
                    <a:pt x="691991" y="679041"/>
                    <a:pt x="621697" y="771338"/>
                    <a:pt x="548640" y="861444"/>
                  </a:cubicBezTo>
                  <a:cubicBezTo>
                    <a:pt x="425672" y="1012987"/>
                    <a:pt x="453866" y="995747"/>
                    <a:pt x="328803" y="1145480"/>
                  </a:cubicBezTo>
                  <a:cubicBezTo>
                    <a:pt x="294418" y="1186628"/>
                    <a:pt x="21146" y="1558103"/>
                    <a:pt x="0" y="160715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026082B-E695-4987-8C03-332366C6C9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69" y="2957679"/>
              <a:ext cx="2196245" cy="3010367"/>
            </a:xfrm>
            <a:custGeom>
              <a:avLst/>
              <a:gdLst>
                <a:gd name="connsiteX0" fmla="*/ 1223105 w 1223105"/>
                <a:gd name="connsiteY0" fmla="*/ 0 h 1676495"/>
                <a:gd name="connsiteX1" fmla="*/ 1000792 w 1223105"/>
                <a:gd name="connsiteY1" fmla="*/ 254794 h 1676495"/>
                <a:gd name="connsiteX2" fmla="*/ 744760 w 1223105"/>
                <a:gd name="connsiteY2" fmla="*/ 651891 h 1676495"/>
                <a:gd name="connsiteX3" fmla="*/ 345758 w 1223105"/>
                <a:gd name="connsiteY3" fmla="*/ 1231773 h 1676495"/>
                <a:gd name="connsiteX4" fmla="*/ 0 w 1223105"/>
                <a:gd name="connsiteY4" fmla="*/ 1676495 h 1676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3105" h="1676495">
                  <a:moveTo>
                    <a:pt x="1223105" y="0"/>
                  </a:moveTo>
                  <a:cubicBezTo>
                    <a:pt x="1136523" y="72771"/>
                    <a:pt x="1066324" y="162401"/>
                    <a:pt x="1000792" y="254794"/>
                  </a:cubicBezTo>
                  <a:cubicBezTo>
                    <a:pt x="909733" y="383286"/>
                    <a:pt x="827723" y="517970"/>
                    <a:pt x="744760" y="651891"/>
                  </a:cubicBezTo>
                  <a:cubicBezTo>
                    <a:pt x="621030" y="851726"/>
                    <a:pt x="497777" y="1052608"/>
                    <a:pt x="345758" y="1231773"/>
                  </a:cubicBezTo>
                  <a:cubicBezTo>
                    <a:pt x="248888" y="1345978"/>
                    <a:pt x="61722" y="1540764"/>
                    <a:pt x="0" y="1676495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61A8835-D9FC-4CAB-AF19-A5513B17B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34043" y="2855696"/>
              <a:ext cx="1200999" cy="3994030"/>
            </a:xfrm>
            <a:custGeom>
              <a:avLst/>
              <a:gdLst>
                <a:gd name="connsiteX0" fmla="*/ 668846 w 668845"/>
                <a:gd name="connsiteY0" fmla="*/ 2224305 h 2224304"/>
                <a:gd name="connsiteX1" fmla="*/ 486918 w 668845"/>
                <a:gd name="connsiteY1" fmla="*/ 1944365 h 2224304"/>
                <a:gd name="connsiteX2" fmla="*/ 376809 w 668845"/>
                <a:gd name="connsiteY2" fmla="*/ 1659663 h 2224304"/>
                <a:gd name="connsiteX3" fmla="*/ 319373 w 668845"/>
                <a:gd name="connsiteY3" fmla="*/ 1425157 h 2224304"/>
                <a:gd name="connsiteX4" fmla="*/ 264319 w 668845"/>
                <a:gd name="connsiteY4" fmla="*/ 1130834 h 2224304"/>
                <a:gd name="connsiteX5" fmla="*/ 278702 w 668845"/>
                <a:gd name="connsiteY5" fmla="*/ 882041 h 2224304"/>
                <a:gd name="connsiteX6" fmla="*/ 302609 w 668845"/>
                <a:gd name="connsiteY6" fmla="*/ 736118 h 2224304"/>
                <a:gd name="connsiteX7" fmla="*/ 360045 w 668845"/>
                <a:gd name="connsiteY7" fmla="*/ 444177 h 2224304"/>
                <a:gd name="connsiteX8" fmla="*/ 386334 w 668845"/>
                <a:gd name="connsiteY8" fmla="*/ 233675 h 2224304"/>
                <a:gd name="connsiteX9" fmla="*/ 0 w 668845"/>
                <a:gd name="connsiteY9" fmla="*/ 56795 h 222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8845" h="2224304">
                  <a:moveTo>
                    <a:pt x="668846" y="2224305"/>
                  </a:moveTo>
                  <a:cubicBezTo>
                    <a:pt x="599218" y="2137151"/>
                    <a:pt x="537210" y="2043996"/>
                    <a:pt x="486918" y="1944365"/>
                  </a:cubicBezTo>
                  <a:cubicBezTo>
                    <a:pt x="441008" y="1853306"/>
                    <a:pt x="404717" y="1757770"/>
                    <a:pt x="376809" y="1659663"/>
                  </a:cubicBezTo>
                  <a:cubicBezTo>
                    <a:pt x="354806" y="1582224"/>
                    <a:pt x="337757" y="1503548"/>
                    <a:pt x="319373" y="1425157"/>
                  </a:cubicBezTo>
                  <a:cubicBezTo>
                    <a:pt x="296418" y="1327811"/>
                    <a:pt x="270510" y="1230657"/>
                    <a:pt x="264319" y="1130834"/>
                  </a:cubicBezTo>
                  <a:cubicBezTo>
                    <a:pt x="259080" y="1047681"/>
                    <a:pt x="266891" y="964528"/>
                    <a:pt x="278702" y="882041"/>
                  </a:cubicBezTo>
                  <a:cubicBezTo>
                    <a:pt x="285655" y="833274"/>
                    <a:pt x="293751" y="784601"/>
                    <a:pt x="302609" y="736118"/>
                  </a:cubicBezTo>
                  <a:cubicBezTo>
                    <a:pt x="320516" y="638582"/>
                    <a:pt x="339471" y="541237"/>
                    <a:pt x="360045" y="444177"/>
                  </a:cubicBezTo>
                  <a:cubicBezTo>
                    <a:pt x="374809" y="374549"/>
                    <a:pt x="389763" y="304541"/>
                    <a:pt x="386334" y="233675"/>
                  </a:cubicBezTo>
                  <a:cubicBezTo>
                    <a:pt x="383191" y="168809"/>
                    <a:pt x="391287" y="-120751"/>
                    <a:pt x="0" y="56795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7437" y="5668418"/>
              <a:ext cx="1982111" cy="1181308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25817"/>
              <a:ext cx="2282549" cy="5138883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53524"/>
              <a:ext cx="1650357" cy="4733534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379002"/>
              <a:ext cx="1123546" cy="411627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798206"/>
              <a:ext cx="756945" cy="3350210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1247513"/>
              <a:ext cx="515229" cy="2438941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103" y="1752232"/>
              <a:ext cx="300409" cy="1599679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31253" y="14016"/>
              <a:ext cx="5523537" cy="3012568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87455" y="75587"/>
              <a:ext cx="4681672" cy="2637228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0305" y="31802"/>
              <a:ext cx="3763077" cy="2110194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9" name="Bottom Right">
            <a:extLst>
              <a:ext uri="{FF2B5EF4-FFF2-40B4-BE49-F238E27FC236}">
                <a16:creationId xmlns:a16="http://schemas.microsoft.com/office/drawing/2014/main" id="{88540B56-6256-419C-AC81-7B56D0DD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B5E9C2F-6749-4023-8E94-45C1C3FC6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61" name="Graphic 157">
              <a:extLst>
                <a:ext uri="{FF2B5EF4-FFF2-40B4-BE49-F238E27FC236}">
                  <a16:creationId xmlns:a16="http://schemas.microsoft.com/office/drawing/2014/main" id="{D87C11F9-4A6E-44BC-BF6C-0468EFD71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B1B9F72-6727-48A7-A229-1B9E8620C6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112D38F-1CDF-4293-96FC-2190D0395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F3E4DE9-57D9-4C4C-BE4E-7F081A1B3B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6BB673C9-C994-4CA3-B78E-F65C5F8C61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B6FF51D-0B4A-4C30-AEC8-D66E88C98C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DCF516A0-FBBD-4A87-9E93-708625DE5E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6F1EDD83-3119-40A9-B093-626EB1B126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A5F46DB-9B25-49AD-BC98-191E88919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18DDC12-CF8D-4068-AFB7-39CEF6239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04" y="731041"/>
            <a:ext cx="10191942" cy="31730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Travail </a:t>
            </a:r>
            <a:r>
              <a:rPr lang="en-US" sz="6600" dirty="0"/>
              <a:t>e</a:t>
            </a:r>
            <a:r>
              <a:rPr lang="en-US" sz="6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ffectué </a:t>
            </a:r>
            <a:br>
              <a:rPr lang="en-US" sz="6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6600" dirty="0"/>
              <a:t>Mardi 22</a:t>
            </a:r>
            <a:r>
              <a:rPr lang="en-US" sz="6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/02</a:t>
            </a:r>
          </a:p>
        </p:txBody>
      </p:sp>
      <p:grpSp>
        <p:nvGrpSpPr>
          <p:cNvPr id="71" name="Cross">
            <a:extLst>
              <a:ext uri="{FF2B5EF4-FFF2-40B4-BE49-F238E27FC236}">
                <a16:creationId xmlns:a16="http://schemas.microsoft.com/office/drawing/2014/main" id="{DDB99EF5-8801-40E2-83D3-196FADCBB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30939" y="3874229"/>
            <a:ext cx="118872" cy="118872"/>
            <a:chOff x="1175347" y="3733800"/>
            <a:chExt cx="118872" cy="118872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0FE3A76-C0EC-41F2-92AD-1A75BA377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22AF00A-AACB-4D06-A706-4231FD4EC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76" name="Image 75">
            <a:extLst>
              <a:ext uri="{FF2B5EF4-FFF2-40B4-BE49-F238E27FC236}">
                <a16:creationId xmlns:a16="http://schemas.microsoft.com/office/drawing/2014/main" id="{745C9E16-2FEA-47C0-96C0-EABDD3B52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191" y="4233246"/>
            <a:ext cx="2379151" cy="237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04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95" name="Top left">
            <a:extLst>
              <a:ext uri="{FF2B5EF4-FFF2-40B4-BE49-F238E27FC236}">
                <a16:creationId xmlns:a16="http://schemas.microsoft.com/office/drawing/2014/main" id="{51BF3ABC-F8D3-44EB-BF70-27A3821F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D1A62323-D63E-4032-B098-723778985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62B69F8-A72A-4BC9-AB2D-FBDA328A2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9994F03-8309-442D-B01C-D95ED57F5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83E4924-6581-4FC3-9B74-2521E9F9A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80D8C4D9-270F-49E2-B448-2A68578ED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22E43D6A-0DDA-47F8-A9DD-6F6745504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A0DA15-0B8F-4807-A80B-7F5F4414F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2BA98CDF-875E-49EE-A6C2-D054A5D39E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7DEBE42C-E179-450D-838A-B1F0CECCC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066" y="390273"/>
            <a:ext cx="10246090" cy="2212604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Création de la Barre de navigation</a:t>
            </a:r>
          </a:p>
        </p:txBody>
      </p:sp>
      <p:grpSp>
        <p:nvGrpSpPr>
          <p:cNvPr id="105" name="Bottom Right">
            <a:extLst>
              <a:ext uri="{FF2B5EF4-FFF2-40B4-BE49-F238E27FC236}">
                <a16:creationId xmlns:a16="http://schemas.microsoft.com/office/drawing/2014/main" id="{4DE3860F-5F9C-4FCB-8E4B-3A9C6506B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06" name="Graphic 157">
              <a:extLst>
                <a:ext uri="{FF2B5EF4-FFF2-40B4-BE49-F238E27FC236}">
                  <a16:creationId xmlns:a16="http://schemas.microsoft.com/office/drawing/2014/main" id="{419F1B72-D63C-48F8-B637-12893097FD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201CCD5C-7998-46ED-97D3-658E4B4B82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B811B4E-E9FF-4966-B9CB-27E77FFE9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7F9ABF21-AE57-4743-8B02-3CE42BCBE2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FED1D6CB-0774-4ECF-B246-D4792A21A4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AB5FBD09-5F68-4AC6-87F2-965CAEAB67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38AA0BF0-BF08-4C71-8A7E-EF9B4D08F9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ED770C4A-2916-4B65-8681-7ECF6A648D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3EE1ED5-4DA6-4FA3-BF2F-323A2333B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8" name="Content Placeholder 87">
            <a:extLst>
              <a:ext uri="{FF2B5EF4-FFF2-40B4-BE49-F238E27FC236}">
                <a16:creationId xmlns:a16="http://schemas.microsoft.com/office/drawing/2014/main" id="{DFDD3C3E-D26A-48CE-BC2F-39BBEB239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597" y="4569364"/>
            <a:ext cx="10270860" cy="3162891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3 Boutons (A propos / Home / Recherche)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809D730-1C15-4811-9070-49DF50E60E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23" b="5691"/>
          <a:stretch/>
        </p:blipFill>
        <p:spPr bwMode="auto">
          <a:xfrm>
            <a:off x="3076528" y="2210611"/>
            <a:ext cx="6170411" cy="196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417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EBE42C-E179-450D-838A-B1F0CECCC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223" y="434917"/>
            <a:ext cx="10515600" cy="1325563"/>
          </a:xfrm>
        </p:spPr>
        <p:txBody>
          <a:bodyPr/>
          <a:lstStyle/>
          <a:p>
            <a:r>
              <a:rPr lang="fr-FR" dirty="0"/>
              <a:t>Pop-ups détaillés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A921A36-B4F3-499B-AEEA-56A1BCAF5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239" y="1878046"/>
            <a:ext cx="3756986" cy="4305673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D055D844-5F89-4DB5-A6F6-A5434455240D}"/>
              </a:ext>
            </a:extLst>
          </p:cNvPr>
          <p:cNvSpPr txBox="1"/>
          <p:nvPr/>
        </p:nvSpPr>
        <p:spPr>
          <a:xfrm>
            <a:off x="6177022" y="1423685"/>
            <a:ext cx="49230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Implémentés pour tous les markers présents sur la carte avec </a:t>
            </a:r>
            <a:r>
              <a:rPr lang="fr-FR" sz="3200" b="1" dirty="0"/>
              <a:t>Photo, Nom, Horaires, Description</a:t>
            </a:r>
          </a:p>
          <a:p>
            <a:pPr algn="ctr"/>
            <a:endParaRPr lang="fr-FR" sz="3200" b="1" dirty="0"/>
          </a:p>
          <a:p>
            <a:pPr algn="ctr"/>
            <a:r>
              <a:rPr lang="fr-FR" sz="3200" b="1" dirty="0"/>
              <a:t>(+ Informations complémentaires )</a:t>
            </a:r>
          </a:p>
        </p:txBody>
      </p:sp>
    </p:spTree>
    <p:extLst>
      <p:ext uri="{BB962C8B-B14F-4D97-AF65-F5344CB8AC3E}">
        <p14:creationId xmlns:p14="http://schemas.microsoft.com/office/powerpoint/2010/main" val="2323402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3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" name="Top left">
            <a:extLst>
              <a:ext uri="{FF2B5EF4-FFF2-40B4-BE49-F238E27FC236}">
                <a16:creationId xmlns:a16="http://schemas.microsoft.com/office/drawing/2014/main" id="{768D6757-43DA-428B-9DD7-6A71B8BCF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" y="-1543"/>
            <a:ext cx="2198951" cy="3349518"/>
            <a:chOff x="10849" y="-3086"/>
            <a:chExt cx="2198951" cy="3349518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D391D4A-CB15-4553-94DC-CF3C4B7A5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C8A3FFA-5C1D-4D00-9F94-576B549E8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57C5B19-33F5-4C10-B3CD-0F68DE358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CE206CF-ECF7-464E-AB9A-78B5D40CA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649E775-A3B9-4297-9ABE-290270A01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73BCD4C-546E-4E45-BC66-B781A1242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81F6EA8-1B21-4253-8911-CCEA7A97A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0EA1D1E-735C-497A-8458-F3A06EAEA9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2A089C8-C2C9-449C-A801-5C3D21C3D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91" y="274432"/>
            <a:ext cx="11576029" cy="99836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5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Design de l’Application</a:t>
            </a:r>
            <a:br>
              <a:rPr lang="en-US" sz="5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Croquis et maquettes implentés</a:t>
            </a:r>
            <a:endParaRPr lang="en-US" sz="50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56" name="Cross">
            <a:extLst>
              <a:ext uri="{FF2B5EF4-FFF2-40B4-BE49-F238E27FC236}">
                <a16:creationId xmlns:a16="http://schemas.microsoft.com/office/drawing/2014/main" id="{BA202D74-C58E-46BB-8671-BBD11C1E4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3649EF0-2F21-4019-A282-6F72261EA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B897FE0-A266-448F-BE13-2EDB83C8E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0" name="Bottom Right">
            <a:extLst>
              <a:ext uri="{FF2B5EF4-FFF2-40B4-BE49-F238E27FC236}">
                <a16:creationId xmlns:a16="http://schemas.microsoft.com/office/drawing/2014/main" id="{75166AAC-C71D-472C-B758-3E41713CC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74976" y="3278144"/>
            <a:ext cx="4211600" cy="3581399"/>
            <a:chOff x="7980400" y="3276601"/>
            <a:chExt cx="4211600" cy="3581399"/>
          </a:xfrm>
        </p:grpSpPr>
        <p:grpSp>
          <p:nvGrpSpPr>
            <p:cNvPr id="61" name="Graphic 157">
              <a:extLst>
                <a:ext uri="{FF2B5EF4-FFF2-40B4-BE49-F238E27FC236}">
                  <a16:creationId xmlns:a16="http://schemas.microsoft.com/office/drawing/2014/main" id="{7C93CC1D-C85E-4399-BC08-FAAB073CB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6"/>
              <a:chOff x="4114800" y="1423987"/>
              <a:chExt cx="3961542" cy="4007547"/>
            </a:xfrm>
            <a:noFill/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D4221A94-3C62-4CC8-9954-A09C78C25E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2F3428FC-EE97-4CE7-BA15-452786B19C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11E5D736-5A20-4A51-A4E7-BEDAFE66EE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7FAFA600-7C84-497F-AD88-9A067C454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581E512-DD52-4C30-89C7-F470D0187E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008492B-E470-407A-B90A-46312C56B9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801F51B6-F24A-4E1F-8A18-A7344E2C49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CCABC59-AE08-4314-9746-495F734400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pic>
        <p:nvPicPr>
          <p:cNvPr id="5122" name="Picture 2">
            <a:extLst>
              <a:ext uri="{FF2B5EF4-FFF2-40B4-BE49-F238E27FC236}">
                <a16:creationId xmlns:a16="http://schemas.microsoft.com/office/drawing/2014/main" id="{2E9869FD-2160-4A08-B9B8-BBA53D1B1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880" y="1530449"/>
            <a:ext cx="2126200" cy="46064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706330AF-A666-41D9-9C12-40CCD7074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7796" y="1530449"/>
            <a:ext cx="2126200" cy="46064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2BFDF379-5A27-4F37-92EB-F342BEEBA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934" y="1533054"/>
            <a:ext cx="2126200" cy="46064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7977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8C5DB5EC-4984-4C53-B716-EE0C70E7836B}"/>
              </a:ext>
            </a:extLst>
          </p:cNvPr>
          <p:cNvSpPr txBox="1"/>
          <p:nvPr/>
        </p:nvSpPr>
        <p:spPr>
          <a:xfrm>
            <a:off x="5994181" y="5662717"/>
            <a:ext cx="89486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>
                <a:latin typeface="Bahnschrift Condensed" panose="020B0502040204020203" pitchFamily="34" charset="0"/>
              </a:rPr>
              <a:t>Metz’Tour</a:t>
            </a:r>
          </a:p>
        </p:txBody>
      </p:sp>
      <p:sp>
        <p:nvSpPr>
          <p:cNvPr id="39" name="Titre 38">
            <a:extLst>
              <a:ext uri="{FF2B5EF4-FFF2-40B4-BE49-F238E27FC236}">
                <a16:creationId xmlns:a16="http://schemas.microsoft.com/office/drawing/2014/main" id="{E2E4F93E-EB0A-48EB-BC87-CD896288E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941" y="251846"/>
            <a:ext cx="4381982" cy="6081974"/>
          </a:xfrm>
        </p:spPr>
        <p:txBody>
          <a:bodyPr>
            <a:normAutofit/>
          </a:bodyPr>
          <a:lstStyle/>
          <a:p>
            <a:r>
              <a:rPr lang="fr-FR" dirty="0"/>
              <a:t>Ajout de la fonctionnalité de sélection des markers</a:t>
            </a:r>
          </a:p>
        </p:txBody>
      </p:sp>
      <p:pic>
        <p:nvPicPr>
          <p:cNvPr id="66" name="Screen_Recording_20220224-041341_MetzTour_001_001_001">
            <a:hlinkClick r:id="" action="ppaction://media"/>
            <a:extLst>
              <a:ext uri="{FF2B5EF4-FFF2-40B4-BE49-F238E27FC236}">
                <a16:creationId xmlns:a16="http://schemas.microsoft.com/office/drawing/2014/main" id="{8F8954B0-DC35-4BAF-B3EF-7665A45817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20239" y="290992"/>
            <a:ext cx="2896846" cy="627601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9" name="Picture 6">
            <a:extLst>
              <a:ext uri="{FF2B5EF4-FFF2-40B4-BE49-F238E27FC236}">
                <a16:creationId xmlns:a16="http://schemas.microsoft.com/office/drawing/2014/main" id="{09B4EAFB-3E69-4223-B759-1DA6202A5D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55" t="15466" r="670" b="60160"/>
          <a:stretch/>
        </p:blipFill>
        <p:spPr bwMode="auto">
          <a:xfrm>
            <a:off x="10324619" y="925975"/>
            <a:ext cx="912850" cy="22136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Flèche : droite 67">
            <a:extLst>
              <a:ext uri="{FF2B5EF4-FFF2-40B4-BE49-F238E27FC236}">
                <a16:creationId xmlns:a16="http://schemas.microsoft.com/office/drawing/2014/main" id="{BCE28677-2586-4DA8-B38E-C9023A148F75}"/>
              </a:ext>
            </a:extLst>
          </p:cNvPr>
          <p:cNvSpPr/>
          <p:nvPr/>
        </p:nvSpPr>
        <p:spPr>
          <a:xfrm>
            <a:off x="8414795" y="1574157"/>
            <a:ext cx="1585732" cy="8218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8BF818D6-163D-4F2D-B05B-41664F923A46}"/>
              </a:ext>
            </a:extLst>
          </p:cNvPr>
          <p:cNvSpPr txBox="1"/>
          <p:nvPr/>
        </p:nvSpPr>
        <p:spPr>
          <a:xfrm>
            <a:off x="9207661" y="3634369"/>
            <a:ext cx="2521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+ Boutons de sélection / désélection de chaque type de lieu</a:t>
            </a:r>
          </a:p>
        </p:txBody>
      </p:sp>
    </p:spTree>
    <p:extLst>
      <p:ext uri="{BB962C8B-B14F-4D97-AF65-F5344CB8AC3E}">
        <p14:creationId xmlns:p14="http://schemas.microsoft.com/office/powerpoint/2010/main" val="2000383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89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392C28-C772-4F4D-B1E3-6FC3BB01A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7774" y="132847"/>
            <a:ext cx="10515600" cy="1325563"/>
          </a:xfrm>
        </p:spPr>
        <p:txBody>
          <a:bodyPr/>
          <a:lstStyle/>
          <a:p>
            <a:r>
              <a:rPr lang="fr-FR" dirty="0"/>
              <a:t>Ajout d’un mode Nuit pour la carte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4061ED6-F805-4EBB-B9BD-32571C163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544" y="1808698"/>
            <a:ext cx="2126201" cy="46064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0F9EC4B3-19DC-4913-8A54-3D8EDA7BE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7774" y="1808700"/>
            <a:ext cx="2126200" cy="46064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56DC8E9-C0A8-4BE2-A0C4-759FB2897B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834" y="3174356"/>
            <a:ext cx="1280271" cy="11507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cxnSp>
        <p:nvCxnSpPr>
          <p:cNvPr id="10" name="Connecteur : en arc 9">
            <a:extLst>
              <a:ext uri="{FF2B5EF4-FFF2-40B4-BE49-F238E27FC236}">
                <a16:creationId xmlns:a16="http://schemas.microsoft.com/office/drawing/2014/main" id="{C2309B81-5123-47FE-BE80-1ACD21DCB62F}"/>
              </a:ext>
            </a:extLst>
          </p:cNvPr>
          <p:cNvCxnSpPr/>
          <p:nvPr/>
        </p:nvCxnSpPr>
        <p:spPr>
          <a:xfrm>
            <a:off x="6401745" y="2233914"/>
            <a:ext cx="1805650" cy="1515802"/>
          </a:xfrm>
          <a:prstGeom prst="curvedConnector3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744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2EFA08-46D8-41BD-B5C0-C3649E245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Jour 4 </a:t>
            </a:r>
            <a:r>
              <a:rPr lang="fr-FR" dirty="0"/>
              <a:t>- 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3B5E44-F55D-499F-AE7B-7149FAAB2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296" y="2913726"/>
            <a:ext cx="4989119" cy="3410081"/>
          </a:xfrm>
        </p:spPr>
        <p:txBody>
          <a:bodyPr>
            <a:normAutofit lnSpcReduction="10000"/>
          </a:bodyPr>
          <a:lstStyle/>
          <a:p>
            <a:pPr algn="ctr"/>
            <a:r>
              <a:rPr lang="fr-FR" i="0" dirty="0">
                <a:effectLst/>
              </a:rPr>
              <a:t> Détecter quand notre Géolocalisation est proche d'un marqueur (api pour gérer les vibrations du téléphone déjà fait) </a:t>
            </a:r>
          </a:p>
          <a:p>
            <a:pPr algn="ctr"/>
            <a:r>
              <a:rPr lang="fr-FR" dirty="0"/>
              <a:t> Travailler sur l’onglet recherche</a:t>
            </a:r>
            <a:endParaRPr lang="fr-FR" i="0" dirty="0">
              <a:effectLst/>
            </a:endParaRPr>
          </a:p>
        </p:txBody>
      </p:sp>
      <p:pic>
        <p:nvPicPr>
          <p:cNvPr id="4" name="Image 3" descr="Une image contenant candélabre&#10;&#10;Description générée automatiquement">
            <a:extLst>
              <a:ext uri="{FF2B5EF4-FFF2-40B4-BE49-F238E27FC236}">
                <a16:creationId xmlns:a16="http://schemas.microsoft.com/office/drawing/2014/main" id="{12DA7237-21DA-4F8D-9720-73CC9E697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977" y="534193"/>
            <a:ext cx="987425" cy="9874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469D019B-9223-43D2-AC84-FA655B7B54B0}"/>
              </a:ext>
            </a:extLst>
          </p:cNvPr>
          <p:cNvSpPr txBox="1"/>
          <p:nvPr/>
        </p:nvSpPr>
        <p:spPr>
          <a:xfrm>
            <a:off x="757711" y="1859756"/>
            <a:ext cx="5556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Objectifs Principaux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61CAB79-5FAA-419C-830F-8DF39D1A11FE}"/>
              </a:ext>
            </a:extLst>
          </p:cNvPr>
          <p:cNvSpPr txBox="1"/>
          <p:nvPr/>
        </p:nvSpPr>
        <p:spPr>
          <a:xfrm>
            <a:off x="6030410" y="1859756"/>
            <a:ext cx="5556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Objectifs Secondaires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350E3EA1-E3B9-4E43-BD61-ED96703ED8ED}"/>
              </a:ext>
            </a:extLst>
          </p:cNvPr>
          <p:cNvCxnSpPr>
            <a:stCxn id="2" idx="2"/>
          </p:cNvCxnSpPr>
          <p:nvPr/>
        </p:nvCxnSpPr>
        <p:spPr>
          <a:xfrm>
            <a:off x="6096000" y="1690688"/>
            <a:ext cx="0" cy="46331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Espace réservé du contenu 2">
            <a:extLst>
              <a:ext uri="{FF2B5EF4-FFF2-40B4-BE49-F238E27FC236}">
                <a16:creationId xmlns:a16="http://schemas.microsoft.com/office/drawing/2014/main" id="{21B9FF38-5254-4328-9DC8-5A46499DAF0F}"/>
              </a:ext>
            </a:extLst>
          </p:cNvPr>
          <p:cNvSpPr txBox="1">
            <a:spLocks/>
          </p:cNvSpPr>
          <p:nvPr/>
        </p:nvSpPr>
        <p:spPr>
          <a:xfrm>
            <a:off x="6161591" y="2913726"/>
            <a:ext cx="4989119" cy="3410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/>
              <a:t> Ajouter davantage d’informations dans la BDD</a:t>
            </a:r>
          </a:p>
          <a:p>
            <a:pPr algn="ctr"/>
            <a:r>
              <a:rPr lang="fr-FR" dirty="0"/>
              <a:t> Travailler sur l’esthétisme de l’application</a:t>
            </a:r>
          </a:p>
          <a:p>
            <a:pPr algn="ctr"/>
            <a:r>
              <a:rPr lang="fr-FR" dirty="0"/>
              <a:t> Features Bonus</a:t>
            </a:r>
          </a:p>
          <a:p>
            <a:pPr marL="0" indent="0" algn="ctr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68577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A69D8F-61DB-4808-B62A-39D588812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Jour 4 </a:t>
            </a:r>
            <a:r>
              <a:rPr lang="fr-FR" dirty="0"/>
              <a:t>– Répartition du travail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26C28D-D32C-4592-B1E8-F4B2A0A23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044" y="1690688"/>
            <a:ext cx="8687540" cy="4628442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fr-FR" dirty="0"/>
              <a:t> </a:t>
            </a:r>
            <a:r>
              <a:rPr lang="fr-FR" sz="3600" b="1" dirty="0">
                <a:solidFill>
                  <a:schemeClr val="accent2">
                    <a:lumMod val="50000"/>
                  </a:schemeClr>
                </a:solidFill>
              </a:rPr>
              <a:t>MOHR Nathan</a:t>
            </a:r>
          </a:p>
          <a:p>
            <a:pPr marL="0" indent="0" algn="ctr">
              <a:buNone/>
            </a:pPr>
            <a:r>
              <a:rPr lang="fr-FR" dirty="0">
                <a:solidFill>
                  <a:schemeClr val="accent2">
                    <a:lumMod val="75000"/>
                  </a:schemeClr>
                </a:solidFill>
              </a:rPr>
              <a:t>Chef d’équipe</a:t>
            </a:r>
            <a:r>
              <a:rPr lang="fr-FR" dirty="0"/>
              <a:t>, Onglet de recherche</a:t>
            </a:r>
          </a:p>
          <a:p>
            <a:pPr algn="ctr"/>
            <a:r>
              <a:rPr lang="fr-FR" sz="3600" b="1" dirty="0">
                <a:solidFill>
                  <a:schemeClr val="accent2">
                    <a:lumMod val="50000"/>
                  </a:schemeClr>
                </a:solidFill>
              </a:rPr>
              <a:t> MILON JB</a:t>
            </a:r>
          </a:p>
          <a:p>
            <a:pPr marL="0" indent="0" algn="ctr">
              <a:buNone/>
            </a:pPr>
            <a:r>
              <a:rPr lang="fr-FR" dirty="0"/>
              <a:t>Détection des marqueurs proches + Présentation finale</a:t>
            </a:r>
          </a:p>
          <a:p>
            <a:pPr algn="ctr"/>
            <a:r>
              <a:rPr lang="fr-FR" sz="3600" b="1" dirty="0">
                <a:solidFill>
                  <a:schemeClr val="accent2">
                    <a:lumMod val="50000"/>
                  </a:schemeClr>
                </a:solidFill>
              </a:rPr>
              <a:t> PICARD Ryan </a:t>
            </a:r>
          </a:p>
          <a:p>
            <a:pPr marL="0" indent="0" algn="ctr">
              <a:buNone/>
            </a:pPr>
            <a:r>
              <a:rPr lang="fr-FR" dirty="0">
                <a:solidFill>
                  <a:schemeClr val="accent2">
                    <a:lumMod val="75000"/>
                  </a:schemeClr>
                </a:solidFill>
              </a:rPr>
              <a:t>Chef d’équipe</a:t>
            </a:r>
            <a:r>
              <a:rPr lang="fr-FR" dirty="0"/>
              <a:t>, Détection des marqueurs proches</a:t>
            </a:r>
          </a:p>
          <a:p>
            <a:pPr algn="ctr"/>
            <a:r>
              <a:rPr lang="fr-FR" dirty="0"/>
              <a:t> </a:t>
            </a:r>
            <a:r>
              <a:rPr lang="fr-FR" sz="3600" b="1" dirty="0">
                <a:solidFill>
                  <a:schemeClr val="accent2">
                    <a:lumMod val="50000"/>
                  </a:schemeClr>
                </a:solidFill>
              </a:rPr>
              <a:t>GINEPRO Rémi</a:t>
            </a:r>
          </a:p>
          <a:p>
            <a:pPr marL="0" indent="0" algn="ctr">
              <a:buNone/>
            </a:pPr>
            <a:r>
              <a:rPr lang="fr-FR" dirty="0"/>
              <a:t>Optimisation de la Base de données + Détection des marqueurs proches</a:t>
            </a:r>
          </a:p>
          <a:p>
            <a:pPr algn="ctr"/>
            <a:r>
              <a:rPr lang="fr-FR" sz="3600" b="1" dirty="0">
                <a:solidFill>
                  <a:schemeClr val="accent2">
                    <a:lumMod val="50000"/>
                  </a:schemeClr>
                </a:solidFill>
              </a:rPr>
              <a:t>STANCATO Clément</a:t>
            </a:r>
          </a:p>
          <a:p>
            <a:pPr marL="0" indent="0" algn="ctr">
              <a:buNone/>
            </a:pPr>
            <a:r>
              <a:rPr lang="fr-FR" dirty="0"/>
              <a:t>Début de rédaction du rapport + Onglet de recherche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396A183-29EF-439C-B10F-CAF6916E7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784" y="579835"/>
            <a:ext cx="896143" cy="8961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05122747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Personnalisé 1">
      <a:dk1>
        <a:srgbClr val="000000"/>
      </a:dk1>
      <a:lt1>
        <a:srgbClr val="FFFFFF"/>
      </a:lt1>
      <a:dk2>
        <a:srgbClr val="1A1633"/>
      </a:dk2>
      <a:lt2>
        <a:srgbClr val="F0F3F3"/>
      </a:lt2>
      <a:accent1>
        <a:srgbClr val="00B050"/>
      </a:accent1>
      <a:accent2>
        <a:srgbClr val="217D2C"/>
      </a:accent2>
      <a:accent3>
        <a:srgbClr val="9FE45A"/>
      </a:accent3>
      <a:accent4>
        <a:srgbClr val="7D3BB1"/>
      </a:accent4>
      <a:accent5>
        <a:srgbClr val="5E4DC3"/>
      </a:accent5>
      <a:accent6>
        <a:srgbClr val="3B5BB1"/>
      </a:accent6>
      <a:hlink>
        <a:srgbClr val="7450C4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1854</TotalTime>
  <Words>234</Words>
  <Application>Microsoft Office PowerPoint</Application>
  <PresentationFormat>Grand écran</PresentationFormat>
  <Paragraphs>41</Paragraphs>
  <Slides>10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8" baseType="lpstr">
      <vt:lpstr>Arial</vt:lpstr>
      <vt:lpstr>Avenir Next LT Pro</vt:lpstr>
      <vt:lpstr>AvenirNext LT Pro Medium</vt:lpstr>
      <vt:lpstr>Bahnschrift Condensed</vt:lpstr>
      <vt:lpstr>Rockwell</vt:lpstr>
      <vt:lpstr>Segoe UI</vt:lpstr>
      <vt:lpstr>Segoe UI Semilight</vt:lpstr>
      <vt:lpstr>ExploreVTI</vt:lpstr>
      <vt:lpstr>Suivi du projet Application mobile « Tourisme à Metz »</vt:lpstr>
      <vt:lpstr>Travail effectué  Mardi 22/02</vt:lpstr>
      <vt:lpstr>Création de la Barre de navigation</vt:lpstr>
      <vt:lpstr>Pop-ups détaillés</vt:lpstr>
      <vt:lpstr>Design de l’Application Croquis et maquettes implentés</vt:lpstr>
      <vt:lpstr>Ajout de la fonctionnalité de sélection des markers</vt:lpstr>
      <vt:lpstr>Ajout d’un mode Nuit pour la carte</vt:lpstr>
      <vt:lpstr>Jour 4 - Objectifs</vt:lpstr>
      <vt:lpstr>Jour 4 – Répartition du travail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Suivi du projet Application mobile « Tourisme à Metz »</dc:title>
  <dc:creator>Jean Baptiste Milon</dc:creator>
  <cp:lastModifiedBy>Jean Baptiste Milon</cp:lastModifiedBy>
  <cp:revision>11</cp:revision>
  <dcterms:created xsi:type="dcterms:W3CDTF">2022-02-21T00:34:09Z</dcterms:created>
  <dcterms:modified xsi:type="dcterms:W3CDTF">2022-02-24T03:32:18Z</dcterms:modified>
</cp:coreProperties>
</file>

<file path=docProps/thumbnail.jpeg>
</file>